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68" r:id="rId2"/>
    <p:sldId id="269" r:id="rId3"/>
    <p:sldId id="270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 autoAdjust="0"/>
  </p:normalViewPr>
  <p:slideViewPr>
    <p:cSldViewPr snapToGrid="0" snapToObjects="1">
      <p:cViewPr varScale="1">
        <p:scale>
          <a:sx n="97" d="100"/>
          <a:sy n="97" d="100"/>
        </p:scale>
        <p:origin x="31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47C488-7CEF-4C7C-A913-38DD2D9222A0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2832A6-F9EB-4CA3-91DA-CAF27EB11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33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lineClusteredColumnComboChart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lineChart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hundredPercentStackedColumnChart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treemap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ef29fc04-4c14-4c3f-b274-12f81cc3cfac/?pbi_source=PowerPoi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44BF9B4-908C-4031-881F-A996DE15FC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BDF0DA-53BB-4EDD-B311-16670791F169}"/>
              </a:ext>
            </a:extLst>
          </p:cNvPr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E8C679-D290-4BF3-9B3C-70438E8D46E4}"/>
              </a:ext>
            </a:extLst>
          </p:cNvPr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D8490B-A812-4BF8-A575-4A93D21CD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366" y="0"/>
            <a:ext cx="12192000" cy="685735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BFD2E1A-9681-487B-B1CD-FB234E17B479}"/>
              </a:ext>
            </a:extLst>
          </p:cNvPr>
          <p:cNvSpPr/>
          <p:nvPr/>
        </p:nvSpPr>
        <p:spPr>
          <a:xfrm>
            <a:off x="4381427" y="412955"/>
            <a:ext cx="45069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GOODCABS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400003-4276-49F9-A9ED-8EBBD0845E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7784" y="271305"/>
            <a:ext cx="7770215" cy="2235921"/>
          </a:xfrm>
        </p:spPr>
        <p:txBody>
          <a:bodyPr>
            <a:normAutofit/>
          </a:bodyPr>
          <a:lstStyle/>
          <a:p>
            <a:r>
              <a:rPr lang="en-US" sz="2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anrope"/>
              </a:rPr>
              <a:t>Domain</a:t>
            </a:r>
            <a:r>
              <a:rPr 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anrope"/>
              </a:rPr>
              <a:t>:  </a:t>
            </a:r>
            <a:r>
              <a:rPr lang="en-US" sz="2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anrope"/>
              </a:rPr>
              <a:t>Transportation &amp; Mobility </a:t>
            </a:r>
            <a:endParaRPr lang="en-US" sz="7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517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slicer ,textbox ,textbox ,columnChart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slicer ,textbox ,textbox ,textbox ,textbox ,shape ,clusteredColumnChart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f2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f3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f5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D3EC2EBC-34F0-4D63-B5A4-32859C5548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1814D6-2BBA-46AD-BACA-37F8EE9623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47" y="-1"/>
            <a:ext cx="11751580" cy="66859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52D1F0F-37BE-4D28-964E-5763B82D71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3088971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7199A5A-62A9-4D72-ACAA-65B9027704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47957"/>
            <a:ext cx="12192000" cy="68573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9E5F0C-216F-482C-A3C0-DF1651A91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</a:rPr>
              <a:t>PROBLEM  STATEMENT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358B9A4-8FF9-458B-A893-CB40C36B5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600" b="1" i="0" dirty="0" err="1">
                <a:solidFill>
                  <a:schemeClr val="accent5"/>
                </a:solidFill>
                <a:effectLst/>
                <a:latin typeface="Manrope"/>
              </a:rPr>
              <a:t>Goodcabs</a:t>
            </a:r>
            <a:r>
              <a:rPr lang="en-US" sz="1600" b="0" i="0" dirty="0">
                <a:solidFill>
                  <a:schemeClr val="accent5"/>
                </a:solidFill>
                <a:effectLst/>
                <a:latin typeface="Manrope"/>
              </a:rPr>
              <a:t>, a cab service company established two years ago, has gained a strong foothold in the Indian market by focusing on tier-2 cities. Unlike other cab service providers, </a:t>
            </a:r>
            <a:r>
              <a:rPr lang="en-US" sz="1600" b="0" i="0" dirty="0" err="1">
                <a:solidFill>
                  <a:schemeClr val="accent5"/>
                </a:solidFill>
                <a:effectLst/>
                <a:latin typeface="Manrope"/>
              </a:rPr>
              <a:t>Goodcabs</a:t>
            </a:r>
            <a:r>
              <a:rPr lang="en-US" sz="1600" b="0" i="0" dirty="0">
                <a:solidFill>
                  <a:schemeClr val="accent5"/>
                </a:solidFill>
                <a:effectLst/>
                <a:latin typeface="Manrope"/>
              </a:rPr>
              <a:t> is committed to supporting local drivers, helping them make a sustainable living in their hometowns while ensuring excellent service to passengers. With operations in ten tier-2 cities across India, </a:t>
            </a:r>
            <a:r>
              <a:rPr lang="en-US" sz="1600" b="0" i="0" dirty="0" err="1">
                <a:solidFill>
                  <a:schemeClr val="accent5"/>
                </a:solidFill>
                <a:effectLst/>
                <a:latin typeface="Manrope"/>
              </a:rPr>
              <a:t>Goodcabs</a:t>
            </a:r>
            <a:r>
              <a:rPr lang="en-US" sz="1600" b="0" i="0" dirty="0">
                <a:solidFill>
                  <a:schemeClr val="accent5"/>
                </a:solidFill>
                <a:effectLst/>
                <a:latin typeface="Manrope"/>
              </a:rPr>
              <a:t> has set ambitious performance targets for 2024 to drive growth and improve passenger satisfaction. </a:t>
            </a:r>
          </a:p>
          <a:p>
            <a:pPr algn="l"/>
            <a:r>
              <a:rPr lang="en-US" sz="1600" b="0" i="0" dirty="0">
                <a:solidFill>
                  <a:schemeClr val="accent5"/>
                </a:solidFill>
                <a:effectLst/>
                <a:latin typeface="Manrope"/>
              </a:rPr>
              <a:t>As part of this initiative, the </a:t>
            </a:r>
            <a:r>
              <a:rPr lang="en-US" sz="1600" b="0" i="0" dirty="0" err="1">
                <a:solidFill>
                  <a:schemeClr val="accent5"/>
                </a:solidFill>
                <a:effectLst/>
                <a:latin typeface="Manrope"/>
              </a:rPr>
              <a:t>Goodcabs</a:t>
            </a:r>
            <a:r>
              <a:rPr lang="en-US" sz="1600" b="0" i="0" dirty="0">
                <a:solidFill>
                  <a:schemeClr val="accent5"/>
                </a:solidFill>
                <a:effectLst/>
                <a:latin typeface="Manrope"/>
              </a:rPr>
              <a:t> management team aims to assess the company’s performance across key metrics, including trip volume, passenger satisfaction, repeat passenger rate, trip distribution, and the balance between new and repeat passengers. </a:t>
            </a:r>
          </a:p>
          <a:p>
            <a:pPr algn="l"/>
            <a:r>
              <a:rPr lang="en-US" sz="1600" b="0" i="0" dirty="0">
                <a:solidFill>
                  <a:schemeClr val="accent5"/>
                </a:solidFill>
                <a:effectLst/>
                <a:latin typeface="Manrope"/>
              </a:rPr>
              <a:t>However, the Chief of Operations, Bruce </a:t>
            </a:r>
            <a:r>
              <a:rPr lang="en-US" sz="1600" b="0" i="0" dirty="0" err="1">
                <a:solidFill>
                  <a:schemeClr val="accent5"/>
                </a:solidFill>
                <a:effectLst/>
                <a:latin typeface="Manrope"/>
              </a:rPr>
              <a:t>Haryali</a:t>
            </a:r>
            <a:r>
              <a:rPr lang="en-US" sz="1600" b="0" i="0" dirty="0">
                <a:solidFill>
                  <a:schemeClr val="accent5"/>
                </a:solidFill>
                <a:effectLst/>
                <a:latin typeface="Manrope"/>
              </a:rPr>
              <a:t>, wanted this immediately but the analytics manager Tony is engaged on another critical project. Tony decided to give this work to Peter Pandey who is the curious data analyst of </a:t>
            </a:r>
            <a:r>
              <a:rPr lang="en-US" sz="1600" b="0" i="0" dirty="0" err="1">
                <a:solidFill>
                  <a:schemeClr val="accent5"/>
                </a:solidFill>
                <a:effectLst/>
                <a:latin typeface="Manrope"/>
              </a:rPr>
              <a:t>Goodcabs</a:t>
            </a:r>
            <a:r>
              <a:rPr lang="en-US" sz="1600" b="0" i="0" dirty="0">
                <a:solidFill>
                  <a:schemeClr val="accent5"/>
                </a:solidFill>
                <a:effectLst/>
                <a:latin typeface="Manrope"/>
              </a:rPr>
              <a:t>. Since these insights will be directly reported to the Chief of Operations, Tony also provided some notes to Peter to support his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8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F23B87-1333-4030-B40F-332E412628C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0A9FD2-1A6B-4BD3-9224-DD3D1F20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</a:rPr>
              <a:t>PROVIDED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9EFED-D04B-4589-AEB2-9DC87D162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1800" dirty="0">
                <a:solidFill>
                  <a:srgbClr val="7030A0"/>
                </a:solidFill>
              </a:rPr>
              <a:t>   </a:t>
            </a:r>
            <a:r>
              <a:rPr lang="en-US" sz="1800" b="1" dirty="0" err="1">
                <a:solidFill>
                  <a:srgbClr val="7030A0"/>
                </a:solidFill>
              </a:rPr>
              <a:t>trips_db</a:t>
            </a:r>
            <a:r>
              <a:rPr lang="en-US" sz="1800" b="1" dirty="0">
                <a:solidFill>
                  <a:srgbClr val="7030A0"/>
                </a:solidFill>
              </a:rPr>
              <a:t>                                                                                   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sz="1400" dirty="0">
                <a:solidFill>
                  <a:schemeClr val="accent5"/>
                </a:solidFill>
              </a:rPr>
              <a:t> </a:t>
            </a:r>
            <a:r>
              <a:rPr lang="en-US" sz="1400" b="1" dirty="0" err="1">
                <a:solidFill>
                  <a:schemeClr val="accent5"/>
                </a:solidFill>
              </a:rPr>
              <a:t>dim_city</a:t>
            </a:r>
            <a:endParaRPr lang="en-US" sz="1400" b="1" dirty="0">
              <a:solidFill>
                <a:schemeClr val="accent5"/>
              </a:solidFill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en-US" sz="1400" b="1" dirty="0">
                <a:solidFill>
                  <a:schemeClr val="accent5"/>
                </a:solidFill>
              </a:rPr>
              <a:t> </a:t>
            </a:r>
            <a:r>
              <a:rPr lang="en-US" sz="1400" b="1" dirty="0" err="1">
                <a:solidFill>
                  <a:schemeClr val="accent5"/>
                </a:solidFill>
              </a:rPr>
              <a:t>dim_date</a:t>
            </a:r>
            <a:endParaRPr lang="en-US" sz="1400" b="1" dirty="0">
              <a:solidFill>
                <a:schemeClr val="accent5"/>
              </a:solidFill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en-US" sz="1400" b="1" dirty="0">
                <a:solidFill>
                  <a:schemeClr val="accent5"/>
                </a:solidFill>
              </a:rPr>
              <a:t> </a:t>
            </a:r>
            <a:r>
              <a:rPr lang="en-US" sz="1400" b="1" dirty="0" err="1">
                <a:solidFill>
                  <a:schemeClr val="accent5"/>
                </a:solidFill>
              </a:rPr>
              <a:t>fact_passenger_summary</a:t>
            </a:r>
            <a:endParaRPr lang="en-US" sz="1400" b="1" dirty="0">
              <a:solidFill>
                <a:schemeClr val="accent5"/>
              </a:solidFill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en-US" sz="1400" b="1" dirty="0">
                <a:solidFill>
                  <a:schemeClr val="accent5"/>
                </a:solidFill>
              </a:rPr>
              <a:t> </a:t>
            </a:r>
            <a:r>
              <a:rPr lang="en-US" sz="1400" b="1" dirty="0" err="1">
                <a:solidFill>
                  <a:schemeClr val="accent5"/>
                </a:solidFill>
              </a:rPr>
              <a:t>dim_repeat_trip_distribution</a:t>
            </a:r>
            <a:endParaRPr lang="en-US" sz="1400" b="1" dirty="0">
              <a:solidFill>
                <a:schemeClr val="accent5"/>
              </a:solidFill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en-US" sz="1400" b="1" dirty="0">
                <a:solidFill>
                  <a:schemeClr val="accent5"/>
                </a:solidFill>
              </a:rPr>
              <a:t> </a:t>
            </a:r>
            <a:r>
              <a:rPr lang="en-US" sz="1400" b="1" dirty="0" err="1">
                <a:solidFill>
                  <a:schemeClr val="accent5"/>
                </a:solidFill>
              </a:rPr>
              <a:t>fact_trips</a:t>
            </a:r>
            <a:endParaRPr lang="en-US" sz="1400" b="1" dirty="0">
              <a:solidFill>
                <a:schemeClr val="accent5"/>
              </a:solidFill>
            </a:endParaRPr>
          </a:p>
          <a:p>
            <a:pPr marL="0" indent="0" algn="ctr">
              <a:buNone/>
            </a:pPr>
            <a:endParaRPr lang="en-US" sz="1400" dirty="0">
              <a:solidFill>
                <a:schemeClr val="accent5"/>
              </a:solidFill>
            </a:endParaRPr>
          </a:p>
          <a:p>
            <a:pPr algn="ctr"/>
            <a:r>
              <a:rPr lang="en-US" sz="2000" b="1" dirty="0" err="1">
                <a:solidFill>
                  <a:srgbClr val="7030A0"/>
                </a:solidFill>
              </a:rPr>
              <a:t>targets_db</a:t>
            </a:r>
            <a:endParaRPr lang="en-US" sz="2000" b="1" dirty="0">
              <a:solidFill>
                <a:srgbClr val="7030A0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en-US" sz="1400" b="1" dirty="0" err="1">
                <a:solidFill>
                  <a:schemeClr val="accent5"/>
                </a:solidFill>
              </a:rPr>
              <a:t>city_target_passenger_rating</a:t>
            </a:r>
            <a:endParaRPr lang="en-US" sz="1400" b="1" dirty="0">
              <a:solidFill>
                <a:schemeClr val="accent5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en-US" sz="1400" b="1" dirty="0">
                <a:solidFill>
                  <a:schemeClr val="accent5"/>
                </a:solidFill>
              </a:rPr>
              <a:t> </a:t>
            </a:r>
            <a:r>
              <a:rPr lang="en-US" sz="1400" b="1" dirty="0" err="1">
                <a:solidFill>
                  <a:schemeClr val="accent5"/>
                </a:solidFill>
              </a:rPr>
              <a:t>monthly_target_new_passengers</a:t>
            </a:r>
            <a:endParaRPr lang="en-US" sz="1400" b="1" dirty="0">
              <a:solidFill>
                <a:schemeClr val="accent5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en-US" sz="1400" b="1" dirty="0">
                <a:solidFill>
                  <a:schemeClr val="accent5"/>
                </a:solidFill>
              </a:rPr>
              <a:t> </a:t>
            </a:r>
            <a:r>
              <a:rPr lang="en-US" sz="1400" b="1" dirty="0" err="1">
                <a:solidFill>
                  <a:schemeClr val="accent5"/>
                </a:solidFill>
              </a:rPr>
              <a:t>monthly_target_trips</a:t>
            </a:r>
            <a:endParaRPr lang="en-US" sz="1400" b="1" dirty="0">
              <a:solidFill>
                <a:schemeClr val="accent5"/>
              </a:solidFill>
            </a:endParaRPr>
          </a:p>
          <a:p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29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olumnChart ,shape ,textbox ,shape ,lineClusteredColumnComboChart ,textbox ,textbox ,textbox ,textbox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p1 &amp; p2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shape ,clusteredColumnChart ,textbox ,advancedSlicerVisual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shape ,textbox ,lineChart ,slicer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shape ,textbox ,textbox ,hundredPercentStackedColumnChart ,slicer ,shape ,pivotTable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 P5 &amp; p6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shape ,textbox ,pivotTable ,shape ,pivotTable ,textbox ,shape ,pivotTabl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  P7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shape ,slicer ,textbox ,treemap ,shape ,columnChart ,textbox ,shape ,tableEx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</TotalTime>
  <Words>704</Words>
  <Application>Microsoft Office PowerPoint</Application>
  <PresentationFormat>Widescreen</PresentationFormat>
  <Paragraphs>277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Manrope</vt:lpstr>
      <vt:lpstr>Custom Design</vt:lpstr>
      <vt:lpstr>Domain:  Transportation &amp; Mobility </vt:lpstr>
      <vt:lpstr>PROBLEM  STATEMENT</vt:lpstr>
      <vt:lpstr>PROVIDED DATASETS</vt:lpstr>
      <vt:lpstr>p1 &amp; p2</vt:lpstr>
      <vt:lpstr>p3</vt:lpstr>
      <vt:lpstr>p4</vt:lpstr>
      <vt:lpstr> P5 &amp; p6</vt:lpstr>
      <vt:lpstr>  P7</vt:lpstr>
      <vt:lpstr>p8</vt:lpstr>
      <vt:lpstr>f1</vt:lpstr>
      <vt:lpstr>f2</vt:lpstr>
      <vt:lpstr>f3</vt:lpstr>
      <vt:lpstr>f4</vt:lpstr>
      <vt:lpstr>f5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Amrita Chakraborty</cp:lastModifiedBy>
  <cp:revision>10</cp:revision>
  <dcterms:created xsi:type="dcterms:W3CDTF">2016-09-04T11:54:55Z</dcterms:created>
  <dcterms:modified xsi:type="dcterms:W3CDTF">2025-01-05T09:50:02Z</dcterms:modified>
</cp:coreProperties>
</file>

<file path=docProps/thumbnail.jpeg>
</file>